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59" r:id="rId6"/>
    <p:sldId id="260"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F15342-EDA5-4D6E-953F-CB18CDFD39B7}" type="datetimeFigureOut">
              <a:rPr lang="en-IN" smtClean="0"/>
              <a:t>22-08-2020</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7694A895-E538-4E59-9875-F3D1EF2C1449}"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04822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F15342-EDA5-4D6E-953F-CB18CDFD39B7}" type="datetimeFigureOut">
              <a:rPr lang="en-IN" smtClean="0"/>
              <a:t>22-08-2020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94A895-E538-4E59-9875-F3D1EF2C1449}"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38620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F15342-EDA5-4D6E-953F-CB18CDFD39B7}" type="datetimeFigureOut">
              <a:rPr lang="en-IN" smtClean="0"/>
              <a:t>22-08-2020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94A895-E538-4E59-9875-F3D1EF2C1449}"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81249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F15342-EDA5-4D6E-953F-CB18CDFD39B7}" type="datetimeFigureOut">
              <a:rPr lang="en-IN" smtClean="0"/>
              <a:t>22-08-2020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94A895-E538-4E59-9875-F3D1EF2C1449}"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53924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F15342-EDA5-4D6E-953F-CB18CDFD39B7}" type="datetimeFigureOut">
              <a:rPr lang="en-IN" smtClean="0"/>
              <a:t>22-08-2020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94A895-E538-4E59-9875-F3D1EF2C1449}"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25301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F15342-EDA5-4D6E-953F-CB18CDFD39B7}" type="datetimeFigureOut">
              <a:rPr lang="en-IN" smtClean="0"/>
              <a:t>22-08-2020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94A895-E538-4E59-9875-F3D1EF2C1449}"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4326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F15342-EDA5-4D6E-953F-CB18CDFD39B7}" type="datetimeFigureOut">
              <a:rPr lang="en-IN" smtClean="0"/>
              <a:t>22-08-2020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694A895-E538-4E59-9875-F3D1EF2C1449}"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6826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F15342-EDA5-4D6E-953F-CB18CDFD39B7}" type="datetimeFigureOut">
              <a:rPr lang="en-IN" smtClean="0"/>
              <a:t>22-08-2020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694A895-E538-4E59-9875-F3D1EF2C1449}"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5093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F15342-EDA5-4D6E-953F-CB18CDFD39B7}" type="datetimeFigureOut">
              <a:rPr lang="en-IN" smtClean="0"/>
              <a:t>22-08-2020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694A895-E538-4E59-9875-F3D1EF2C1449}" type="slidenum">
              <a:rPr lang="en-IN" smtClean="0"/>
              <a:t>‹#›</a:t>
            </a:fld>
            <a:endParaRPr lang="en-IN"/>
          </a:p>
        </p:txBody>
      </p:sp>
    </p:spTree>
    <p:extLst>
      <p:ext uri="{BB962C8B-B14F-4D97-AF65-F5344CB8AC3E}">
        <p14:creationId xmlns:p14="http://schemas.microsoft.com/office/powerpoint/2010/main" val="3819720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7F15342-EDA5-4D6E-953F-CB18CDFD39B7}" type="datetimeFigureOut">
              <a:rPr lang="en-IN" smtClean="0"/>
              <a:t>22-08-2020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94A895-E538-4E59-9875-F3D1EF2C1449}"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6528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7F15342-EDA5-4D6E-953F-CB18CDFD39B7}" type="datetimeFigureOut">
              <a:rPr lang="en-IN" smtClean="0"/>
              <a:t>22-08-2020</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7694A895-E538-4E59-9875-F3D1EF2C1449}"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35113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7F15342-EDA5-4D6E-953F-CB18CDFD39B7}" type="datetimeFigureOut">
              <a:rPr lang="en-IN" smtClean="0"/>
              <a:t>22-08-2020</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694A895-E538-4E59-9875-F3D1EF2C1449}"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0418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508B5-1D68-4FD1-9F62-41F93AC20088}"/>
              </a:ext>
            </a:extLst>
          </p:cNvPr>
          <p:cNvSpPr>
            <a:spLocks noGrp="1"/>
          </p:cNvSpPr>
          <p:nvPr>
            <p:ph type="ctrTitle"/>
          </p:nvPr>
        </p:nvSpPr>
        <p:spPr/>
        <p:txBody>
          <a:bodyPr/>
          <a:lstStyle/>
          <a:p>
            <a:r>
              <a:rPr lang="en-IN" dirty="0"/>
              <a:t>The Voice of the Rain</a:t>
            </a:r>
          </a:p>
        </p:txBody>
      </p:sp>
      <p:sp>
        <p:nvSpPr>
          <p:cNvPr id="3" name="Subtitle 2">
            <a:extLst>
              <a:ext uri="{FF2B5EF4-FFF2-40B4-BE49-F238E27FC236}">
                <a16:creationId xmlns:a16="http://schemas.microsoft.com/office/drawing/2014/main" id="{AE9CD2A3-BCBE-49F4-AA96-5FBF9945FB9B}"/>
              </a:ext>
            </a:extLst>
          </p:cNvPr>
          <p:cNvSpPr>
            <a:spLocks noGrp="1"/>
          </p:cNvSpPr>
          <p:nvPr>
            <p:ph type="subTitle" idx="1"/>
          </p:nvPr>
        </p:nvSpPr>
        <p:spPr/>
        <p:txBody>
          <a:bodyPr/>
          <a:lstStyle/>
          <a:p>
            <a:r>
              <a:rPr lang="en-IN" dirty="0"/>
              <a:t>By </a:t>
            </a:r>
            <a:r>
              <a:rPr lang="en-IN" b="0" i="0" dirty="0">
                <a:solidFill>
                  <a:srgbClr val="3A3A3A"/>
                </a:solidFill>
                <a:effectLst/>
                <a:latin typeface="ABeeZee"/>
              </a:rPr>
              <a:t>Walt Whitman</a:t>
            </a:r>
          </a:p>
          <a:p>
            <a:endParaRPr lang="en-IN" dirty="0"/>
          </a:p>
        </p:txBody>
      </p:sp>
    </p:spTree>
    <p:extLst>
      <p:ext uri="{BB962C8B-B14F-4D97-AF65-F5344CB8AC3E}">
        <p14:creationId xmlns:p14="http://schemas.microsoft.com/office/powerpoint/2010/main" val="1724673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36B77-2900-4BE0-B811-0A42E2E105C8}"/>
              </a:ext>
            </a:extLst>
          </p:cNvPr>
          <p:cNvSpPr>
            <a:spLocks noGrp="1"/>
          </p:cNvSpPr>
          <p:nvPr>
            <p:ph type="title"/>
          </p:nvPr>
        </p:nvSpPr>
        <p:spPr/>
        <p:txBody>
          <a:bodyPr/>
          <a:lstStyle/>
          <a:p>
            <a:r>
              <a:rPr lang="en-IN" b="1" dirty="0">
                <a:latin typeface="Arial" panose="020B0604020202020204" pitchFamily="34" charset="0"/>
                <a:cs typeface="Arial" panose="020B0604020202020204" pitchFamily="34" charset="0"/>
              </a:rPr>
              <a:t>Author</a:t>
            </a:r>
          </a:p>
        </p:txBody>
      </p:sp>
      <p:graphicFrame>
        <p:nvGraphicFramePr>
          <p:cNvPr id="4" name="Content Placeholder 3">
            <a:extLst>
              <a:ext uri="{FF2B5EF4-FFF2-40B4-BE49-F238E27FC236}">
                <a16:creationId xmlns:a16="http://schemas.microsoft.com/office/drawing/2014/main" id="{FC3434C2-C448-44A0-A55C-451609A25774}"/>
              </a:ext>
            </a:extLst>
          </p:cNvPr>
          <p:cNvGraphicFramePr>
            <a:graphicFrameLocks noGrp="1"/>
          </p:cNvGraphicFramePr>
          <p:nvPr>
            <p:ph idx="1"/>
            <p:extLst>
              <p:ext uri="{D42A27DB-BD31-4B8C-83A1-F6EECF244321}">
                <p14:modId xmlns:p14="http://schemas.microsoft.com/office/powerpoint/2010/main" val="1756990487"/>
              </p:ext>
            </p:extLst>
          </p:nvPr>
        </p:nvGraphicFramePr>
        <p:xfrm>
          <a:off x="647701" y="1495425"/>
          <a:ext cx="7524750" cy="4305300"/>
        </p:xfrm>
        <a:graphic>
          <a:graphicData uri="http://schemas.openxmlformats.org/drawingml/2006/table">
            <a:tbl>
              <a:tblPr/>
              <a:tblGrid>
                <a:gridCol w="1660099">
                  <a:extLst>
                    <a:ext uri="{9D8B030D-6E8A-4147-A177-3AD203B41FA5}">
                      <a16:colId xmlns:a16="http://schemas.microsoft.com/office/drawing/2014/main" val="2818062996"/>
                    </a:ext>
                  </a:extLst>
                </a:gridCol>
                <a:gridCol w="5864651">
                  <a:extLst>
                    <a:ext uri="{9D8B030D-6E8A-4147-A177-3AD203B41FA5}">
                      <a16:colId xmlns:a16="http://schemas.microsoft.com/office/drawing/2014/main" val="2696279212"/>
                    </a:ext>
                  </a:extLst>
                </a:gridCol>
              </a:tblGrid>
              <a:tr h="861060">
                <a:tc>
                  <a:txBody>
                    <a:bodyPr/>
                    <a:lstStyle/>
                    <a:p>
                      <a:pPr algn="l"/>
                      <a:r>
                        <a:rPr lang="en-IN" sz="2000" b="1">
                          <a:effectLst/>
                          <a:latin typeface="Arial" panose="020B0604020202020204" pitchFamily="34" charset="0"/>
                          <a:cs typeface="Arial" panose="020B0604020202020204" pitchFamily="34" charset="0"/>
                        </a:rPr>
                        <a:t>Name</a:t>
                      </a:r>
                      <a:endParaRPr lang="en-IN" sz="2000" b="0">
                        <a:effectLst/>
                        <a:latin typeface="Arial" panose="020B0604020202020204" pitchFamily="34" charset="0"/>
                        <a:cs typeface="Arial" panose="020B0604020202020204" pitchFamily="34" charset="0"/>
                      </a:endParaRPr>
                    </a:p>
                  </a:txBody>
                  <a:tcPr marL="50800" marR="50800" marT="50800" marB="50800" anchor="ctr">
                    <a:lnL w="12700" cap="flat" cmpd="sng" algn="ctr">
                      <a:solidFill>
                        <a:srgbClr val="40AC84"/>
                      </a:solidFill>
                      <a:prstDash val="solid"/>
                      <a:round/>
                      <a:headEnd type="none" w="med" len="med"/>
                      <a:tailEnd type="none" w="med" len="med"/>
                    </a:lnL>
                    <a:lnR w="12700" cap="flat" cmpd="sng" algn="ctr">
                      <a:solidFill>
                        <a:srgbClr val="A0A984"/>
                      </a:solidFill>
                      <a:prstDash val="solid"/>
                      <a:round/>
                      <a:headEnd type="none" w="med" len="med"/>
                      <a:tailEnd type="none" w="med" len="med"/>
                    </a:lnR>
                    <a:lnT w="12700" cap="flat" cmpd="sng" algn="ctr">
                      <a:solidFill>
                        <a:srgbClr val="40AC84"/>
                      </a:solidFill>
                      <a:prstDash val="solid"/>
                      <a:round/>
                      <a:headEnd type="none" w="med" len="med"/>
                      <a:tailEnd type="none" w="med" len="med"/>
                    </a:lnT>
                    <a:lnB w="12700" cap="flat" cmpd="sng" algn="ctr">
                      <a:solidFill>
                        <a:srgbClr val="50AB84"/>
                      </a:solidFill>
                      <a:prstDash val="solid"/>
                      <a:round/>
                      <a:headEnd type="none" w="med" len="med"/>
                      <a:tailEnd type="none" w="med" len="med"/>
                    </a:lnB>
                    <a:solidFill>
                      <a:srgbClr val="FFFFFF"/>
                    </a:solidFill>
                  </a:tcPr>
                </a:tc>
                <a:tc>
                  <a:txBody>
                    <a:bodyPr/>
                    <a:lstStyle/>
                    <a:p>
                      <a:pPr algn="l"/>
                      <a:r>
                        <a:rPr lang="en-IN" sz="2000" b="0">
                          <a:effectLst/>
                          <a:latin typeface="Arial" panose="020B0604020202020204" pitchFamily="34" charset="0"/>
                          <a:cs typeface="Arial" panose="020B0604020202020204" pitchFamily="34" charset="0"/>
                        </a:rPr>
                        <a:t>Walt Whitman</a:t>
                      </a:r>
                    </a:p>
                  </a:txBody>
                  <a:tcPr marL="50800" marR="50800" marT="50800" marB="50800" anchor="ctr">
                    <a:lnL w="12700" cap="flat" cmpd="sng" algn="ctr">
                      <a:solidFill>
                        <a:srgbClr val="A0A984"/>
                      </a:solidFill>
                      <a:prstDash val="solid"/>
                      <a:round/>
                      <a:headEnd type="none" w="med" len="med"/>
                      <a:tailEnd type="none" w="med" len="med"/>
                    </a:lnL>
                    <a:lnR w="6350" cap="flat" cmpd="sng" algn="ctr">
                      <a:solidFill>
                        <a:srgbClr val="A0A984"/>
                      </a:solidFill>
                      <a:prstDash val="solid"/>
                      <a:round/>
                      <a:headEnd type="none" w="med" len="med"/>
                      <a:tailEnd type="none" w="med" len="med"/>
                    </a:lnR>
                    <a:lnT w="12700" cap="flat" cmpd="sng" algn="ctr">
                      <a:solidFill>
                        <a:srgbClr val="A0A984"/>
                      </a:solidFill>
                      <a:prstDash val="solid"/>
                      <a:round/>
                      <a:headEnd type="none" w="med" len="med"/>
                      <a:tailEnd type="none" w="med" len="med"/>
                    </a:lnT>
                    <a:lnB w="12700" cap="flat" cmpd="sng" algn="ctr">
                      <a:solidFill>
                        <a:srgbClr val="70A984"/>
                      </a:solidFill>
                      <a:prstDash val="solid"/>
                      <a:round/>
                      <a:headEnd type="none" w="med" len="med"/>
                      <a:tailEnd type="none" w="med" len="med"/>
                    </a:lnB>
                    <a:solidFill>
                      <a:srgbClr val="FFFFFF"/>
                    </a:solidFill>
                  </a:tcPr>
                </a:tc>
                <a:extLst>
                  <a:ext uri="{0D108BD9-81ED-4DB2-BD59-A6C34878D82A}">
                    <a16:rowId xmlns:a16="http://schemas.microsoft.com/office/drawing/2014/main" val="957053200"/>
                  </a:ext>
                </a:extLst>
              </a:tr>
              <a:tr h="861060">
                <a:tc>
                  <a:txBody>
                    <a:bodyPr/>
                    <a:lstStyle/>
                    <a:p>
                      <a:pPr algn="l"/>
                      <a:r>
                        <a:rPr lang="en-IN" sz="2000" b="1">
                          <a:effectLst/>
                          <a:latin typeface="Arial" panose="020B0604020202020204" pitchFamily="34" charset="0"/>
                          <a:cs typeface="Arial" panose="020B0604020202020204" pitchFamily="34" charset="0"/>
                        </a:rPr>
                        <a:t>Born</a:t>
                      </a:r>
                      <a:endParaRPr lang="en-IN" sz="2000" b="0">
                        <a:effectLst/>
                        <a:latin typeface="Arial" panose="020B0604020202020204" pitchFamily="34" charset="0"/>
                        <a:cs typeface="Arial" panose="020B0604020202020204" pitchFamily="34" charset="0"/>
                      </a:endParaRPr>
                    </a:p>
                  </a:txBody>
                  <a:tcPr marL="50800" marR="50800" marT="50800" marB="50800" anchor="ctr">
                    <a:lnL w="12700" cap="flat" cmpd="sng" algn="ctr">
                      <a:solidFill>
                        <a:srgbClr val="50AB84"/>
                      </a:solidFill>
                      <a:prstDash val="solid"/>
                      <a:round/>
                      <a:headEnd type="none" w="med" len="med"/>
                      <a:tailEnd type="none" w="med" len="med"/>
                    </a:lnL>
                    <a:lnR w="12700" cap="flat" cmpd="sng" algn="ctr">
                      <a:solidFill>
                        <a:srgbClr val="70A984"/>
                      </a:solidFill>
                      <a:prstDash val="solid"/>
                      <a:round/>
                      <a:headEnd type="none" w="med" len="med"/>
                      <a:tailEnd type="none" w="med" len="med"/>
                    </a:lnR>
                    <a:lnT w="12700" cap="flat" cmpd="sng" algn="ctr">
                      <a:solidFill>
                        <a:srgbClr val="50AB84"/>
                      </a:solidFill>
                      <a:prstDash val="solid"/>
                      <a:round/>
                      <a:headEnd type="none" w="med" len="med"/>
                      <a:tailEnd type="none" w="med" len="med"/>
                    </a:lnT>
                    <a:lnB w="12700" cap="flat" cmpd="sng" algn="ctr">
                      <a:solidFill>
                        <a:srgbClr val="20A884"/>
                      </a:solidFill>
                      <a:prstDash val="solid"/>
                      <a:round/>
                      <a:headEnd type="none" w="med" len="med"/>
                      <a:tailEnd type="none" w="med" len="med"/>
                    </a:lnB>
                    <a:solidFill>
                      <a:srgbClr val="FFFFFF"/>
                    </a:solidFill>
                  </a:tcPr>
                </a:tc>
                <a:tc>
                  <a:txBody>
                    <a:bodyPr/>
                    <a:lstStyle/>
                    <a:p>
                      <a:pPr algn="l"/>
                      <a:r>
                        <a:rPr lang="en-US" sz="2000" b="0" dirty="0">
                          <a:effectLst/>
                          <a:latin typeface="Arial" panose="020B0604020202020204" pitchFamily="34" charset="0"/>
                          <a:cs typeface="Arial" panose="020B0604020202020204" pitchFamily="34" charset="0"/>
                        </a:rPr>
                        <a:t>31 May 1819, West Hills, New York, United States</a:t>
                      </a:r>
                    </a:p>
                  </a:txBody>
                  <a:tcPr marL="50800" marR="50800" marT="50800" marB="50800" anchor="ctr">
                    <a:lnL w="12700" cap="flat" cmpd="sng" algn="ctr">
                      <a:solidFill>
                        <a:srgbClr val="70A984"/>
                      </a:solidFill>
                      <a:prstDash val="solid"/>
                      <a:round/>
                      <a:headEnd type="none" w="med" len="med"/>
                      <a:tailEnd type="none" w="med" len="med"/>
                    </a:lnL>
                    <a:lnR w="6350" cap="flat" cmpd="sng" algn="ctr">
                      <a:solidFill>
                        <a:srgbClr val="70A984"/>
                      </a:solidFill>
                      <a:prstDash val="solid"/>
                      <a:round/>
                      <a:headEnd type="none" w="med" len="med"/>
                      <a:tailEnd type="none" w="med" len="med"/>
                    </a:lnR>
                    <a:lnT w="12700" cap="flat" cmpd="sng" algn="ctr">
                      <a:solidFill>
                        <a:srgbClr val="70A984"/>
                      </a:solidFill>
                      <a:prstDash val="solid"/>
                      <a:round/>
                      <a:headEnd type="none" w="med" len="med"/>
                      <a:tailEnd type="none" w="med" len="med"/>
                    </a:lnT>
                    <a:lnB w="12700" cap="flat" cmpd="sng" algn="ctr">
                      <a:solidFill>
                        <a:srgbClr val="90AA84"/>
                      </a:solidFill>
                      <a:prstDash val="solid"/>
                      <a:round/>
                      <a:headEnd type="none" w="med" len="med"/>
                      <a:tailEnd type="none" w="med" len="med"/>
                    </a:lnB>
                    <a:solidFill>
                      <a:srgbClr val="FFFFFF"/>
                    </a:solidFill>
                  </a:tcPr>
                </a:tc>
                <a:extLst>
                  <a:ext uri="{0D108BD9-81ED-4DB2-BD59-A6C34878D82A}">
                    <a16:rowId xmlns:a16="http://schemas.microsoft.com/office/drawing/2014/main" val="2711617003"/>
                  </a:ext>
                </a:extLst>
              </a:tr>
              <a:tr h="861060">
                <a:tc>
                  <a:txBody>
                    <a:bodyPr/>
                    <a:lstStyle/>
                    <a:p>
                      <a:pPr algn="l"/>
                      <a:r>
                        <a:rPr lang="en-IN" sz="2000" b="1">
                          <a:effectLst/>
                          <a:latin typeface="Arial" panose="020B0604020202020204" pitchFamily="34" charset="0"/>
                          <a:cs typeface="Arial" panose="020B0604020202020204" pitchFamily="34" charset="0"/>
                        </a:rPr>
                        <a:t>Died</a:t>
                      </a:r>
                      <a:endParaRPr lang="en-IN" sz="2000" b="0">
                        <a:effectLst/>
                        <a:latin typeface="Arial" panose="020B0604020202020204" pitchFamily="34" charset="0"/>
                        <a:cs typeface="Arial" panose="020B0604020202020204" pitchFamily="34" charset="0"/>
                      </a:endParaRPr>
                    </a:p>
                  </a:txBody>
                  <a:tcPr marL="50800" marR="50800" marT="50800" marB="50800" anchor="ctr">
                    <a:lnL w="12700" cap="flat" cmpd="sng" algn="ctr">
                      <a:solidFill>
                        <a:srgbClr val="20A884"/>
                      </a:solidFill>
                      <a:prstDash val="solid"/>
                      <a:round/>
                      <a:headEnd type="none" w="med" len="med"/>
                      <a:tailEnd type="none" w="med" len="med"/>
                    </a:lnL>
                    <a:lnR w="12700" cap="flat" cmpd="sng" algn="ctr">
                      <a:solidFill>
                        <a:srgbClr val="90AA84"/>
                      </a:solidFill>
                      <a:prstDash val="solid"/>
                      <a:round/>
                      <a:headEnd type="none" w="med" len="med"/>
                      <a:tailEnd type="none" w="med" len="med"/>
                    </a:lnR>
                    <a:lnT w="12700" cap="flat" cmpd="sng" algn="ctr">
                      <a:solidFill>
                        <a:srgbClr val="20A884"/>
                      </a:solidFill>
                      <a:prstDash val="solid"/>
                      <a:round/>
                      <a:headEnd type="none" w="med" len="med"/>
                      <a:tailEnd type="none" w="med" len="med"/>
                    </a:lnT>
                    <a:lnB w="12700" cap="flat" cmpd="sng" algn="ctr">
                      <a:solidFill>
                        <a:srgbClr val="90AA84"/>
                      </a:solidFill>
                      <a:prstDash val="solid"/>
                      <a:round/>
                      <a:headEnd type="none" w="med" len="med"/>
                      <a:tailEnd type="none" w="med" len="med"/>
                    </a:lnB>
                    <a:solidFill>
                      <a:srgbClr val="FFFFFF"/>
                    </a:solidFill>
                  </a:tcPr>
                </a:tc>
                <a:tc>
                  <a:txBody>
                    <a:bodyPr/>
                    <a:lstStyle/>
                    <a:p>
                      <a:pPr algn="l"/>
                      <a:r>
                        <a:rPr lang="en-US" sz="2000" b="0">
                          <a:effectLst/>
                          <a:latin typeface="Arial" panose="020B0604020202020204" pitchFamily="34" charset="0"/>
                          <a:cs typeface="Arial" panose="020B0604020202020204" pitchFamily="34" charset="0"/>
                        </a:rPr>
                        <a:t>26 March 1892, Camden, New Jersey, United States</a:t>
                      </a:r>
                    </a:p>
                  </a:txBody>
                  <a:tcPr marL="50800" marR="50800" marT="50800" marB="50800" anchor="ctr">
                    <a:lnL w="12700" cap="flat" cmpd="sng" algn="ctr">
                      <a:solidFill>
                        <a:srgbClr val="90AA84"/>
                      </a:solidFill>
                      <a:prstDash val="solid"/>
                      <a:round/>
                      <a:headEnd type="none" w="med" len="med"/>
                      <a:tailEnd type="none" w="med" len="med"/>
                    </a:lnL>
                    <a:lnR w="6350" cap="flat" cmpd="sng" algn="ctr">
                      <a:solidFill>
                        <a:srgbClr val="90AA84"/>
                      </a:solidFill>
                      <a:prstDash val="solid"/>
                      <a:round/>
                      <a:headEnd type="none" w="med" len="med"/>
                      <a:tailEnd type="none" w="med" len="med"/>
                    </a:lnR>
                    <a:lnT w="12700" cap="flat" cmpd="sng" algn="ctr">
                      <a:solidFill>
                        <a:srgbClr val="90AA84"/>
                      </a:solidFill>
                      <a:prstDash val="solid"/>
                      <a:round/>
                      <a:headEnd type="none" w="med" len="med"/>
                      <a:tailEnd type="none" w="med" len="med"/>
                    </a:lnT>
                    <a:lnB w="12700" cap="flat" cmpd="sng" algn="ctr">
                      <a:solidFill>
                        <a:srgbClr val="20A884"/>
                      </a:solidFill>
                      <a:prstDash val="solid"/>
                      <a:round/>
                      <a:headEnd type="none" w="med" len="med"/>
                      <a:tailEnd type="none" w="med" len="med"/>
                    </a:lnB>
                    <a:solidFill>
                      <a:srgbClr val="FFFFFF"/>
                    </a:solidFill>
                  </a:tcPr>
                </a:tc>
                <a:extLst>
                  <a:ext uri="{0D108BD9-81ED-4DB2-BD59-A6C34878D82A}">
                    <a16:rowId xmlns:a16="http://schemas.microsoft.com/office/drawing/2014/main" val="3117682323"/>
                  </a:ext>
                </a:extLst>
              </a:tr>
              <a:tr h="861060">
                <a:tc>
                  <a:txBody>
                    <a:bodyPr/>
                    <a:lstStyle/>
                    <a:p>
                      <a:pPr algn="l"/>
                      <a:r>
                        <a:rPr lang="en-IN" sz="2000" b="1">
                          <a:effectLst/>
                          <a:latin typeface="Arial" panose="020B0604020202020204" pitchFamily="34" charset="0"/>
                          <a:cs typeface="Arial" panose="020B0604020202020204" pitchFamily="34" charset="0"/>
                        </a:rPr>
                        <a:t>Poems</a:t>
                      </a:r>
                      <a:endParaRPr lang="en-IN" sz="2000" b="0">
                        <a:effectLst/>
                        <a:latin typeface="Arial" panose="020B0604020202020204" pitchFamily="34" charset="0"/>
                        <a:cs typeface="Arial" panose="020B0604020202020204" pitchFamily="34" charset="0"/>
                      </a:endParaRPr>
                    </a:p>
                  </a:txBody>
                  <a:tcPr marL="50800" marR="50800" marT="50800" marB="50800" anchor="ctr">
                    <a:lnL w="12700" cap="flat" cmpd="sng" algn="ctr">
                      <a:solidFill>
                        <a:srgbClr val="90AA84"/>
                      </a:solidFill>
                      <a:prstDash val="solid"/>
                      <a:round/>
                      <a:headEnd type="none" w="med" len="med"/>
                      <a:tailEnd type="none" w="med" len="med"/>
                    </a:lnL>
                    <a:lnR w="12700" cap="flat" cmpd="sng" algn="ctr">
                      <a:solidFill>
                        <a:srgbClr val="20A884"/>
                      </a:solidFill>
                      <a:prstDash val="solid"/>
                      <a:round/>
                      <a:headEnd type="none" w="med" len="med"/>
                      <a:tailEnd type="none" w="med" len="med"/>
                    </a:lnR>
                    <a:lnT w="12700" cap="flat" cmpd="sng" algn="ctr">
                      <a:solidFill>
                        <a:srgbClr val="90AA84"/>
                      </a:solidFill>
                      <a:prstDash val="solid"/>
                      <a:round/>
                      <a:headEnd type="none" w="med" len="med"/>
                      <a:tailEnd type="none" w="med" len="med"/>
                    </a:lnT>
                    <a:lnB w="12700" cap="flat" cmpd="sng" algn="ctr">
                      <a:solidFill>
                        <a:srgbClr val="D0A684"/>
                      </a:solidFill>
                      <a:prstDash val="solid"/>
                      <a:round/>
                      <a:headEnd type="none" w="med" len="med"/>
                      <a:tailEnd type="none" w="med" len="med"/>
                    </a:lnB>
                    <a:solidFill>
                      <a:srgbClr val="FFFFFF"/>
                    </a:solidFill>
                  </a:tcPr>
                </a:tc>
                <a:tc>
                  <a:txBody>
                    <a:bodyPr/>
                    <a:lstStyle/>
                    <a:p>
                      <a:pPr algn="l"/>
                      <a:r>
                        <a:rPr lang="en-US" sz="2000" b="0">
                          <a:effectLst/>
                          <a:latin typeface="Arial" panose="020B0604020202020204" pitchFamily="34" charset="0"/>
                          <a:cs typeface="Arial" panose="020B0604020202020204" pitchFamily="34" charset="0"/>
                        </a:rPr>
                        <a:t>Leaves of Grass, Song of Myself, O Captain! My Captain!</a:t>
                      </a:r>
                    </a:p>
                  </a:txBody>
                  <a:tcPr marL="50800" marR="50800" marT="50800" marB="50800" anchor="ctr">
                    <a:lnL w="12700" cap="flat" cmpd="sng" algn="ctr">
                      <a:solidFill>
                        <a:srgbClr val="20A884"/>
                      </a:solidFill>
                      <a:prstDash val="solid"/>
                      <a:round/>
                      <a:headEnd type="none" w="med" len="med"/>
                      <a:tailEnd type="none" w="med" len="med"/>
                    </a:lnL>
                    <a:lnR w="6350" cap="flat" cmpd="sng" algn="ctr">
                      <a:solidFill>
                        <a:srgbClr val="20A884"/>
                      </a:solidFill>
                      <a:prstDash val="solid"/>
                      <a:round/>
                      <a:headEnd type="none" w="med" len="med"/>
                      <a:tailEnd type="none" w="med" len="med"/>
                    </a:lnR>
                    <a:lnT w="12700" cap="flat" cmpd="sng" algn="ctr">
                      <a:solidFill>
                        <a:srgbClr val="20A884"/>
                      </a:solidFill>
                      <a:prstDash val="solid"/>
                      <a:round/>
                      <a:headEnd type="none" w="med" len="med"/>
                      <a:tailEnd type="none" w="med" len="med"/>
                    </a:lnT>
                    <a:lnB w="12700" cap="flat" cmpd="sng" algn="ctr">
                      <a:solidFill>
                        <a:srgbClr val="D0A984"/>
                      </a:solidFill>
                      <a:prstDash val="solid"/>
                      <a:round/>
                      <a:headEnd type="none" w="med" len="med"/>
                      <a:tailEnd type="none" w="med" len="med"/>
                    </a:lnB>
                    <a:solidFill>
                      <a:srgbClr val="FFFFFF"/>
                    </a:solidFill>
                  </a:tcPr>
                </a:tc>
                <a:extLst>
                  <a:ext uri="{0D108BD9-81ED-4DB2-BD59-A6C34878D82A}">
                    <a16:rowId xmlns:a16="http://schemas.microsoft.com/office/drawing/2014/main" val="3363467818"/>
                  </a:ext>
                </a:extLst>
              </a:tr>
              <a:tr h="861060">
                <a:tc>
                  <a:txBody>
                    <a:bodyPr/>
                    <a:lstStyle/>
                    <a:p>
                      <a:pPr algn="l"/>
                      <a:r>
                        <a:rPr lang="en-IN" sz="2000" b="1">
                          <a:effectLst/>
                          <a:latin typeface="Arial" panose="020B0604020202020204" pitchFamily="34" charset="0"/>
                          <a:cs typeface="Arial" panose="020B0604020202020204" pitchFamily="34" charset="0"/>
                        </a:rPr>
                        <a:t>Awards</a:t>
                      </a:r>
                      <a:endParaRPr lang="en-IN" sz="2000" b="0">
                        <a:effectLst/>
                        <a:latin typeface="Arial" panose="020B0604020202020204" pitchFamily="34" charset="0"/>
                        <a:cs typeface="Arial" panose="020B0604020202020204" pitchFamily="34" charset="0"/>
                      </a:endParaRPr>
                    </a:p>
                  </a:txBody>
                  <a:tcPr marL="50800" marR="50800" marT="50800" marB="50800" anchor="ctr">
                    <a:lnL w="12700" cap="flat" cmpd="sng" algn="ctr">
                      <a:solidFill>
                        <a:srgbClr val="D0A684"/>
                      </a:solidFill>
                      <a:prstDash val="solid"/>
                      <a:round/>
                      <a:headEnd type="none" w="med" len="med"/>
                      <a:tailEnd type="none" w="med" len="med"/>
                    </a:lnL>
                    <a:lnR w="12700" cap="flat" cmpd="sng" algn="ctr">
                      <a:solidFill>
                        <a:srgbClr val="D0A984"/>
                      </a:solidFill>
                      <a:prstDash val="solid"/>
                      <a:round/>
                      <a:headEnd type="none" w="med" len="med"/>
                      <a:tailEnd type="none" w="med" len="med"/>
                    </a:lnR>
                    <a:lnT w="12700" cap="flat" cmpd="sng" algn="ctr">
                      <a:solidFill>
                        <a:srgbClr val="D0A684"/>
                      </a:solidFill>
                      <a:prstDash val="solid"/>
                      <a:round/>
                      <a:headEnd type="none" w="med" len="med"/>
                      <a:tailEnd type="none" w="med" len="med"/>
                    </a:lnT>
                    <a:lnB w="6350" cap="flat" cmpd="sng" algn="ctr">
                      <a:solidFill>
                        <a:srgbClr val="D0A684"/>
                      </a:solidFill>
                      <a:prstDash val="solid"/>
                      <a:round/>
                      <a:headEnd type="none" w="med" len="med"/>
                      <a:tailEnd type="none" w="med" len="med"/>
                    </a:lnB>
                    <a:solidFill>
                      <a:srgbClr val="FFFFFF"/>
                    </a:solidFill>
                  </a:tcPr>
                </a:tc>
                <a:tc>
                  <a:txBody>
                    <a:bodyPr/>
                    <a:lstStyle/>
                    <a:p>
                      <a:pPr algn="l"/>
                      <a:r>
                        <a:rPr lang="en-US" sz="2000" b="0" dirty="0">
                          <a:effectLst/>
                          <a:latin typeface="Arial" panose="020B0604020202020204" pitchFamily="34" charset="0"/>
                          <a:cs typeface="Arial" panose="020B0604020202020204" pitchFamily="34" charset="0"/>
                        </a:rPr>
                        <a:t>Golden Kite Award for Picture Book Illustration</a:t>
                      </a:r>
                    </a:p>
                  </a:txBody>
                  <a:tcPr marL="50800" marR="50800" marT="50800" marB="50800" anchor="ctr">
                    <a:lnL w="12700" cap="flat" cmpd="sng" algn="ctr">
                      <a:solidFill>
                        <a:srgbClr val="D0A984"/>
                      </a:solidFill>
                      <a:prstDash val="solid"/>
                      <a:round/>
                      <a:headEnd type="none" w="med" len="med"/>
                      <a:tailEnd type="none" w="med" len="med"/>
                    </a:lnL>
                    <a:lnR w="6350" cap="flat" cmpd="sng" algn="ctr">
                      <a:solidFill>
                        <a:srgbClr val="D0A984"/>
                      </a:solidFill>
                      <a:prstDash val="solid"/>
                      <a:round/>
                      <a:headEnd type="none" w="med" len="med"/>
                      <a:tailEnd type="none" w="med" len="med"/>
                    </a:lnR>
                    <a:lnT w="12700" cap="flat" cmpd="sng" algn="ctr">
                      <a:solidFill>
                        <a:srgbClr val="D0A984"/>
                      </a:solidFill>
                      <a:prstDash val="solid"/>
                      <a:round/>
                      <a:headEnd type="none" w="med" len="med"/>
                      <a:tailEnd type="none" w="med" len="med"/>
                    </a:lnT>
                    <a:lnB w="6350" cap="flat" cmpd="sng" algn="ctr">
                      <a:solidFill>
                        <a:srgbClr val="D0A984"/>
                      </a:solidFill>
                      <a:prstDash val="solid"/>
                      <a:round/>
                      <a:headEnd type="none" w="med" len="med"/>
                      <a:tailEnd type="none" w="med" len="med"/>
                    </a:lnB>
                    <a:solidFill>
                      <a:srgbClr val="FFFFFF"/>
                    </a:solidFill>
                  </a:tcPr>
                </a:tc>
                <a:extLst>
                  <a:ext uri="{0D108BD9-81ED-4DB2-BD59-A6C34878D82A}">
                    <a16:rowId xmlns:a16="http://schemas.microsoft.com/office/drawing/2014/main" val="3700488666"/>
                  </a:ext>
                </a:extLst>
              </a:tr>
            </a:tbl>
          </a:graphicData>
        </a:graphic>
      </p:graphicFrame>
      <p:pic>
        <p:nvPicPr>
          <p:cNvPr id="1026" name="Picture 2" descr="Walt Whitman - the voice of the rain poem summary in english class 11">
            <a:extLst>
              <a:ext uri="{FF2B5EF4-FFF2-40B4-BE49-F238E27FC236}">
                <a16:creationId xmlns:a16="http://schemas.microsoft.com/office/drawing/2014/main" id="{DE764BEB-25B2-4BD8-A4C7-5BECAE4BEF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6275" y="1809750"/>
            <a:ext cx="3714749" cy="3676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8097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DD98E-253C-4B07-9CD9-B777FBAFFC34}"/>
              </a:ext>
            </a:extLst>
          </p:cNvPr>
          <p:cNvSpPr>
            <a:spLocks noGrp="1"/>
          </p:cNvSpPr>
          <p:nvPr>
            <p:ph type="title"/>
          </p:nvPr>
        </p:nvSpPr>
        <p:spPr/>
        <p:txBody>
          <a:bodyPr/>
          <a:lstStyle/>
          <a:p>
            <a:r>
              <a:rPr lang="en-IN" b="1" dirty="0">
                <a:latin typeface="Arial" panose="020B0604020202020204" pitchFamily="34" charset="0"/>
                <a:cs typeface="Arial" panose="020B0604020202020204" pitchFamily="34" charset="0"/>
              </a:rPr>
              <a:t>Theme</a:t>
            </a:r>
          </a:p>
        </p:txBody>
      </p:sp>
      <p:sp>
        <p:nvSpPr>
          <p:cNvPr id="3" name="Content Placeholder 2">
            <a:extLst>
              <a:ext uri="{FF2B5EF4-FFF2-40B4-BE49-F238E27FC236}">
                <a16:creationId xmlns:a16="http://schemas.microsoft.com/office/drawing/2014/main" id="{103FF554-22AA-421E-A11F-172753C88721}"/>
              </a:ext>
            </a:extLst>
          </p:cNvPr>
          <p:cNvSpPr>
            <a:spLocks noGrp="1"/>
          </p:cNvSpPr>
          <p:nvPr>
            <p:ph idx="1"/>
          </p:nvPr>
        </p:nvSpPr>
        <p:spPr/>
        <p:txBody>
          <a:bodyPr/>
          <a:lstStyle/>
          <a:p>
            <a:pPr algn="just"/>
            <a:r>
              <a:rPr lang="en-US" b="0" i="0" dirty="0">
                <a:solidFill>
                  <a:srgbClr val="3A3A3A"/>
                </a:solidFill>
                <a:effectLst/>
                <a:latin typeface="Arial" panose="020B0604020202020204" pitchFamily="34" charset="0"/>
                <a:cs typeface="Arial" panose="020B0604020202020204" pitchFamily="34" charset="0"/>
              </a:rPr>
              <a:t>The poem The Voice of the Rain’ by Walt Whitman signifies the eternal role that the rain plays in nurturing, quenching and purifying the various elements of Earth. The rain returns the </a:t>
            </a:r>
            <a:r>
              <a:rPr lang="en-US" b="0" i="0" dirty="0" err="1">
                <a:solidFill>
                  <a:srgbClr val="3A3A3A"/>
                </a:solidFill>
                <a:effectLst/>
                <a:latin typeface="Arial" panose="020B0604020202020204" pitchFamily="34" charset="0"/>
                <a:cs typeface="Arial" panose="020B0604020202020204" pitchFamily="34" charset="0"/>
              </a:rPr>
              <a:t>favour</a:t>
            </a:r>
            <a:r>
              <a:rPr lang="en-US" b="0" i="0" dirty="0">
                <a:solidFill>
                  <a:srgbClr val="3A3A3A"/>
                </a:solidFill>
                <a:effectLst/>
                <a:latin typeface="Arial" panose="020B0604020202020204" pitchFamily="34" charset="0"/>
                <a:cs typeface="Arial" panose="020B0604020202020204" pitchFamily="34" charset="0"/>
              </a:rPr>
              <a:t> to its place of origin from where it rises unseen from the depths of the water and from the land. The rain itself is explaining to the reader about its origin, work and its cyclic movement. A comparison has also been drawn between rain and music as both of them make the world more lively and return to their place of origin after fulfilling their purpose.</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9670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7817D-EC0F-4DF4-A171-23BF7B35A7E4}"/>
              </a:ext>
            </a:extLst>
          </p:cNvPr>
          <p:cNvSpPr>
            <a:spLocks noGrp="1"/>
          </p:cNvSpPr>
          <p:nvPr>
            <p:ph type="title"/>
          </p:nvPr>
        </p:nvSpPr>
        <p:spPr>
          <a:xfrm>
            <a:off x="381000" y="365125"/>
            <a:ext cx="10972800" cy="739775"/>
          </a:xfrm>
        </p:spPr>
        <p:txBody>
          <a:bodyPr/>
          <a:lstStyle/>
          <a:p>
            <a:r>
              <a:rPr lang="en-IN" dirty="0"/>
              <a:t>Vocabulary</a:t>
            </a:r>
          </a:p>
        </p:txBody>
      </p:sp>
      <p:sp>
        <p:nvSpPr>
          <p:cNvPr id="3" name="Content Placeholder 2">
            <a:extLst>
              <a:ext uri="{FF2B5EF4-FFF2-40B4-BE49-F238E27FC236}">
                <a16:creationId xmlns:a16="http://schemas.microsoft.com/office/drawing/2014/main" id="{53ADDE32-87F9-45F5-B402-3A7E1522FFC5}"/>
              </a:ext>
            </a:extLst>
          </p:cNvPr>
          <p:cNvSpPr>
            <a:spLocks noGrp="1"/>
          </p:cNvSpPr>
          <p:nvPr>
            <p:ph idx="1"/>
          </p:nvPr>
        </p:nvSpPr>
        <p:spPr>
          <a:xfrm>
            <a:off x="381000" y="1104900"/>
            <a:ext cx="10972800" cy="5457825"/>
          </a:xfrm>
        </p:spPr>
        <p:txBody>
          <a:bodyPr>
            <a:normAutofit fontScale="92500" lnSpcReduction="10000"/>
          </a:bodyPr>
          <a:lstStyle/>
          <a:p>
            <a:r>
              <a:rPr lang="en-IN" b="0" i="0" dirty="0">
                <a:solidFill>
                  <a:srgbClr val="3A3A3A"/>
                </a:solidFill>
                <a:effectLst/>
                <a:latin typeface="ABeeZee"/>
              </a:rPr>
              <a:t>thou – you</a:t>
            </a:r>
          </a:p>
          <a:p>
            <a:r>
              <a:rPr lang="en-US" b="0" i="0" dirty="0">
                <a:solidFill>
                  <a:srgbClr val="3A3A3A"/>
                </a:solidFill>
                <a:effectLst/>
                <a:latin typeface="ABeeZee"/>
              </a:rPr>
              <a:t>eternal – everlasting</a:t>
            </a:r>
          </a:p>
          <a:p>
            <a:r>
              <a:rPr lang="en-US" b="0" i="0" dirty="0">
                <a:solidFill>
                  <a:srgbClr val="3A3A3A"/>
                </a:solidFill>
                <a:effectLst/>
                <a:latin typeface="ABeeZee"/>
              </a:rPr>
              <a:t>impalpable – unable to be felt by touching</a:t>
            </a:r>
          </a:p>
          <a:p>
            <a:r>
              <a:rPr lang="en-US" b="0" i="0" dirty="0">
                <a:solidFill>
                  <a:srgbClr val="3A3A3A"/>
                </a:solidFill>
                <a:effectLst/>
                <a:latin typeface="ABeeZee"/>
              </a:rPr>
              <a:t>whence – from where</a:t>
            </a:r>
          </a:p>
          <a:p>
            <a:r>
              <a:rPr lang="en-US" b="0" i="0" dirty="0">
                <a:solidFill>
                  <a:srgbClr val="3A3A3A"/>
                </a:solidFill>
                <a:effectLst/>
                <a:latin typeface="ABeeZee"/>
              </a:rPr>
              <a:t>vaguely – unclearly</a:t>
            </a:r>
          </a:p>
          <a:p>
            <a:r>
              <a:rPr lang="en-US" b="0" i="0" dirty="0" err="1">
                <a:solidFill>
                  <a:srgbClr val="3A3A3A"/>
                </a:solidFill>
                <a:effectLst/>
                <a:latin typeface="ABeeZee"/>
              </a:rPr>
              <a:t>form’d</a:t>
            </a:r>
            <a:r>
              <a:rPr lang="en-US" b="0" i="0" dirty="0">
                <a:solidFill>
                  <a:srgbClr val="3A3A3A"/>
                </a:solidFill>
                <a:effectLst/>
                <a:latin typeface="ABeeZee"/>
              </a:rPr>
              <a:t> – made into a specific shape or form</a:t>
            </a:r>
          </a:p>
          <a:p>
            <a:r>
              <a:rPr lang="en-US" b="0" i="0" dirty="0">
                <a:solidFill>
                  <a:srgbClr val="3A3A3A"/>
                </a:solidFill>
                <a:effectLst/>
                <a:latin typeface="ABeeZee"/>
              </a:rPr>
              <a:t>lave – wash</a:t>
            </a:r>
          </a:p>
          <a:p>
            <a:r>
              <a:rPr lang="en-US" b="0" i="0" dirty="0">
                <a:solidFill>
                  <a:srgbClr val="3A3A3A"/>
                </a:solidFill>
                <a:effectLst/>
                <a:latin typeface="ABeeZee"/>
              </a:rPr>
              <a:t>droughts – dry spells</a:t>
            </a:r>
          </a:p>
          <a:p>
            <a:r>
              <a:rPr lang="en-US" b="0" i="0" dirty="0">
                <a:solidFill>
                  <a:srgbClr val="3A3A3A"/>
                </a:solidFill>
                <a:effectLst/>
                <a:latin typeface="ABeeZee"/>
              </a:rPr>
              <a:t>atomies – very tiny particles</a:t>
            </a:r>
          </a:p>
          <a:p>
            <a:r>
              <a:rPr lang="en-IN" b="0" i="0" dirty="0">
                <a:solidFill>
                  <a:srgbClr val="3A3A3A"/>
                </a:solidFill>
                <a:effectLst/>
                <a:latin typeface="ABeeZee"/>
              </a:rPr>
              <a:t>latent – dormant, inactive</a:t>
            </a:r>
          </a:p>
          <a:p>
            <a:r>
              <a:rPr lang="en-US" b="0" i="0" dirty="0" err="1">
                <a:solidFill>
                  <a:srgbClr val="3A3A3A"/>
                </a:solidFill>
                <a:effectLst/>
                <a:latin typeface="ABeeZee"/>
              </a:rPr>
              <a:t>reck’d</a:t>
            </a:r>
            <a:r>
              <a:rPr lang="en-US" b="0" i="0" dirty="0">
                <a:solidFill>
                  <a:srgbClr val="3A3A3A"/>
                </a:solidFill>
                <a:effectLst/>
                <a:latin typeface="ABeeZee"/>
              </a:rPr>
              <a:t> – cared about</a:t>
            </a:r>
          </a:p>
          <a:p>
            <a:r>
              <a:rPr lang="en-US" b="0" i="0" dirty="0" err="1">
                <a:solidFill>
                  <a:srgbClr val="3A3A3A"/>
                </a:solidFill>
                <a:effectLst/>
                <a:latin typeface="ABeeZee"/>
              </a:rPr>
              <a:t>unreck’d</a:t>
            </a:r>
            <a:r>
              <a:rPr lang="en-US" b="0" i="0" dirty="0">
                <a:solidFill>
                  <a:srgbClr val="3A3A3A"/>
                </a:solidFill>
                <a:effectLst/>
                <a:latin typeface="ABeeZee"/>
              </a:rPr>
              <a:t> – uncared for</a:t>
            </a:r>
          </a:p>
          <a:p>
            <a:endParaRPr lang="en-IN" dirty="0"/>
          </a:p>
        </p:txBody>
      </p:sp>
    </p:spTree>
    <p:extLst>
      <p:ext uri="{BB962C8B-B14F-4D97-AF65-F5344CB8AC3E}">
        <p14:creationId xmlns:p14="http://schemas.microsoft.com/office/powerpoint/2010/main" val="3531873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38C36-D057-4009-8A85-A6D376336C61}"/>
              </a:ext>
            </a:extLst>
          </p:cNvPr>
          <p:cNvSpPr>
            <a:spLocks noGrp="1"/>
          </p:cNvSpPr>
          <p:nvPr>
            <p:ph type="title"/>
          </p:nvPr>
        </p:nvSpPr>
        <p:spPr/>
        <p:txBody>
          <a:bodyPr/>
          <a:lstStyle/>
          <a:p>
            <a:r>
              <a:rPr lang="en-IN" dirty="0"/>
              <a:t>Explanation</a:t>
            </a:r>
          </a:p>
        </p:txBody>
      </p:sp>
      <p:sp>
        <p:nvSpPr>
          <p:cNvPr id="3" name="Content Placeholder 2">
            <a:extLst>
              <a:ext uri="{FF2B5EF4-FFF2-40B4-BE49-F238E27FC236}">
                <a16:creationId xmlns:a16="http://schemas.microsoft.com/office/drawing/2014/main" id="{42824560-A005-4C36-801F-8B8D95FB7FA1}"/>
              </a:ext>
            </a:extLst>
          </p:cNvPr>
          <p:cNvSpPr>
            <a:spLocks noGrp="1"/>
          </p:cNvSpPr>
          <p:nvPr>
            <p:ph idx="1"/>
          </p:nvPr>
        </p:nvSpPr>
        <p:spPr/>
        <p:txBody>
          <a:bodyPr>
            <a:normAutofit fontScale="85000" lnSpcReduction="10000"/>
          </a:bodyPr>
          <a:lstStyle/>
          <a:p>
            <a:pPr algn="just"/>
            <a:r>
              <a:rPr lang="en-US" sz="3200" b="0" i="0" dirty="0">
                <a:solidFill>
                  <a:srgbClr val="3A3A3A"/>
                </a:solidFill>
                <a:effectLst/>
                <a:latin typeface="Arial" panose="020B0604020202020204" pitchFamily="34" charset="0"/>
                <a:cs typeface="Arial" panose="020B0604020202020204" pitchFamily="34" charset="0"/>
              </a:rPr>
              <a:t>The poem begins with the poet asking for the identity of the soft-falling rain shower. Much to the surprise of the poet, the rain replies to his question which the poet translates for his readers. The rain in its own voice tells the poet that she is the poem of this Earth. The rain is trying to say that, as music or poetry gives pleasure to human beings, the rain gives happiness to mother Earth.</a:t>
            </a:r>
          </a:p>
          <a:p>
            <a:pPr algn="just"/>
            <a:endParaRPr lang="en-IN"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1944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0F447-662B-4CA2-B895-90E6C30A4A6C}"/>
              </a:ext>
            </a:extLst>
          </p:cNvPr>
          <p:cNvSpPr>
            <a:spLocks noGrp="1"/>
          </p:cNvSpPr>
          <p:nvPr>
            <p:ph type="title"/>
          </p:nvPr>
        </p:nvSpPr>
        <p:spPr>
          <a:xfrm>
            <a:off x="838200" y="365126"/>
            <a:ext cx="10515600" cy="520700"/>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4D288C8F-CCE3-420C-B6AD-222D409EA26C}"/>
              </a:ext>
            </a:extLst>
          </p:cNvPr>
          <p:cNvSpPr>
            <a:spLocks noGrp="1"/>
          </p:cNvSpPr>
          <p:nvPr>
            <p:ph idx="1"/>
          </p:nvPr>
        </p:nvSpPr>
        <p:spPr>
          <a:xfrm>
            <a:off x="295275" y="1114425"/>
            <a:ext cx="11391899" cy="5448300"/>
          </a:xfrm>
        </p:spPr>
        <p:txBody>
          <a:bodyPr>
            <a:normAutofit lnSpcReduction="10000"/>
          </a:bodyPr>
          <a:lstStyle/>
          <a:p>
            <a:pPr algn="just"/>
            <a:r>
              <a:rPr lang="en-US" sz="3000" b="0" i="0" dirty="0">
                <a:solidFill>
                  <a:srgbClr val="3A3A3A"/>
                </a:solidFill>
                <a:effectLst/>
                <a:latin typeface="Arial" panose="020B0604020202020204" pitchFamily="34" charset="0"/>
                <a:cs typeface="Arial" panose="020B0604020202020204" pitchFamily="34" charset="0"/>
              </a:rPr>
              <a:t>he poet says that the rain is an eternal process, but it takes different forms at different times. It rises from the land and the deep sea in the form of intangible water </a:t>
            </a:r>
            <a:r>
              <a:rPr lang="en-US" sz="3000" b="0" i="0" dirty="0" err="1">
                <a:solidFill>
                  <a:srgbClr val="3A3A3A"/>
                </a:solidFill>
                <a:effectLst/>
                <a:latin typeface="Arial" panose="020B0604020202020204" pitchFamily="34" charset="0"/>
                <a:cs typeface="Arial" panose="020B0604020202020204" pitchFamily="34" charset="0"/>
              </a:rPr>
              <a:t>vapour</a:t>
            </a:r>
            <a:r>
              <a:rPr lang="en-US" sz="3000" b="0" i="0" dirty="0">
                <a:solidFill>
                  <a:srgbClr val="3A3A3A"/>
                </a:solidFill>
                <a:effectLst/>
                <a:latin typeface="Arial" panose="020B0604020202020204" pitchFamily="34" charset="0"/>
                <a:cs typeface="Arial" panose="020B0604020202020204" pitchFamily="34" charset="0"/>
              </a:rPr>
              <a:t> and goes up to the sky. There it takes an indistinct shape in the form of clouds.</a:t>
            </a:r>
          </a:p>
          <a:p>
            <a:pPr algn="just"/>
            <a:endParaRPr lang="en-US" sz="3000" b="0" i="0" dirty="0">
              <a:solidFill>
                <a:srgbClr val="3A3A3A"/>
              </a:solidFill>
              <a:effectLst/>
              <a:latin typeface="Arial" panose="020B0604020202020204" pitchFamily="34" charset="0"/>
              <a:cs typeface="Arial" panose="020B0604020202020204" pitchFamily="34" charset="0"/>
            </a:endParaRPr>
          </a:p>
          <a:p>
            <a:pPr algn="just"/>
            <a:r>
              <a:rPr lang="en-US" sz="3000" b="0" i="0" dirty="0">
                <a:solidFill>
                  <a:srgbClr val="3A3A3A"/>
                </a:solidFill>
                <a:effectLst/>
                <a:latin typeface="Arial" panose="020B0604020202020204" pitchFamily="34" charset="0"/>
                <a:cs typeface="Arial" panose="020B0604020202020204" pitchFamily="34" charset="0"/>
              </a:rPr>
              <a:t>Although it changes in its form or shape, its core matter remains the same. Since </a:t>
            </a:r>
            <a:r>
              <a:rPr lang="en-US" sz="3000" b="0" i="0" dirty="0" err="1">
                <a:solidFill>
                  <a:srgbClr val="3A3A3A"/>
                </a:solidFill>
                <a:effectLst/>
                <a:latin typeface="Arial" panose="020B0604020202020204" pitchFamily="34" charset="0"/>
                <a:cs typeface="Arial" panose="020B0604020202020204" pitchFamily="34" charset="0"/>
              </a:rPr>
              <a:t>vapour</a:t>
            </a:r>
            <a:r>
              <a:rPr lang="en-US" sz="3000" b="0" i="0" dirty="0">
                <a:solidFill>
                  <a:srgbClr val="3A3A3A"/>
                </a:solidFill>
                <a:effectLst/>
                <a:latin typeface="Arial" panose="020B0604020202020204" pitchFamily="34" charset="0"/>
                <a:cs typeface="Arial" panose="020B0604020202020204" pitchFamily="34" charset="0"/>
              </a:rPr>
              <a:t> and clouds contain water they can get transformed into the other. The words ‘impalpable’ and ‘eternal’ indicate that nature is not fully understood and some part of it always remains beyond our reach.</a:t>
            </a:r>
          </a:p>
          <a:p>
            <a:pPr marL="0" indent="0" algn="just">
              <a:buNone/>
            </a:pPr>
            <a:endParaRPr lang="en-IN"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695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F4141E-BE1A-4BB2-A6AC-7568ECF416A0}"/>
              </a:ext>
            </a:extLst>
          </p:cNvPr>
          <p:cNvSpPr>
            <a:spLocks noGrp="1"/>
          </p:cNvSpPr>
          <p:nvPr>
            <p:ph idx="1"/>
          </p:nvPr>
        </p:nvSpPr>
        <p:spPr>
          <a:xfrm>
            <a:off x="495299" y="619126"/>
            <a:ext cx="11191875" cy="5762624"/>
          </a:xfrm>
        </p:spPr>
        <p:txBody>
          <a:bodyPr>
            <a:normAutofit/>
          </a:bodyPr>
          <a:lstStyle/>
          <a:p>
            <a:pPr marL="0" indent="0" algn="just">
              <a:buNone/>
            </a:pPr>
            <a:r>
              <a:rPr lang="en-US" b="0" i="0" dirty="0">
                <a:solidFill>
                  <a:srgbClr val="3A3A3A"/>
                </a:solidFill>
                <a:effectLst/>
                <a:latin typeface="Arial" panose="020B0604020202020204" pitchFamily="34" charset="0"/>
                <a:cs typeface="Arial" panose="020B0604020202020204" pitchFamily="34" charset="0"/>
              </a:rPr>
              <a:t>The raindrops pour down from above to wash away droughts and dust layers enveloping Earth. It satisfies the thirst of the dry Earth and heals everything that is degrading and is lying lifeless. The showers remove the dust particles and make Earth clean and green.</a:t>
            </a:r>
          </a:p>
          <a:p>
            <a:pPr marL="0" indent="0">
              <a:buNone/>
            </a:pPr>
            <a:br>
              <a:rPr lang="en-US" dirty="0">
                <a:latin typeface="Arial" panose="020B0604020202020204" pitchFamily="34" charset="0"/>
                <a:cs typeface="Arial" panose="020B0604020202020204" pitchFamily="34" charset="0"/>
              </a:rPr>
            </a:br>
            <a:r>
              <a:rPr lang="en-US" b="0" i="0" dirty="0">
                <a:solidFill>
                  <a:srgbClr val="3A3A3A"/>
                </a:solidFill>
                <a:effectLst/>
                <a:latin typeface="Arial" panose="020B0604020202020204" pitchFamily="34" charset="0"/>
                <a:cs typeface="Arial" panose="020B0604020202020204" pitchFamily="34" charset="0"/>
              </a:rPr>
              <a:t>The rain also helps in the germination of seeds which were lying dormant due to a dry spell.</a:t>
            </a:r>
          </a:p>
          <a:p>
            <a:pPr marL="0" indent="0">
              <a:buNone/>
            </a:pPr>
            <a:endParaRPr lang="en-US" b="0" i="0" dirty="0">
              <a:solidFill>
                <a:srgbClr val="3A3A3A"/>
              </a:solidFill>
              <a:effectLst/>
              <a:latin typeface="Arial" panose="020B0604020202020204" pitchFamily="34" charset="0"/>
              <a:cs typeface="Arial" panose="020B0604020202020204" pitchFamily="34" charset="0"/>
            </a:endParaRPr>
          </a:p>
          <a:p>
            <a:pPr marL="0" indent="0" algn="just">
              <a:buNone/>
            </a:pPr>
            <a:r>
              <a:rPr lang="en-US" b="0" i="0" dirty="0">
                <a:solidFill>
                  <a:srgbClr val="3A3A3A"/>
                </a:solidFill>
                <a:effectLst/>
                <a:latin typeface="Arial" panose="020B0604020202020204" pitchFamily="34" charset="0"/>
                <a:cs typeface="Arial" panose="020B0604020202020204" pitchFamily="34" charset="0"/>
              </a:rPr>
              <a:t>The rain is involved in a continued process of giving life on Earth by providing water to dormant seeds and making the Earth more beautiful and full of greenery. Rain helps in enhancing the beauty of Earth as, in the absence of water, everything turns dull or lifeless and dust accumulates everywhere.</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0269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8D5AB9-39B8-4E66-980C-94791863253E}"/>
              </a:ext>
            </a:extLst>
          </p:cNvPr>
          <p:cNvSpPr>
            <a:spLocks noGrp="1"/>
          </p:cNvSpPr>
          <p:nvPr>
            <p:ph idx="1"/>
          </p:nvPr>
        </p:nvSpPr>
        <p:spPr>
          <a:xfrm>
            <a:off x="838200" y="1095375"/>
            <a:ext cx="10515600" cy="5081588"/>
          </a:xfrm>
        </p:spPr>
        <p:txBody>
          <a:bodyPr/>
          <a:lstStyle/>
          <a:p>
            <a:pPr algn="just"/>
            <a:r>
              <a:rPr lang="en-US" b="0" i="0" dirty="0">
                <a:solidFill>
                  <a:srgbClr val="3A3A3A"/>
                </a:solidFill>
                <a:effectLst/>
                <a:latin typeface="Arial" panose="020B0604020202020204" pitchFamily="34" charset="0"/>
                <a:cs typeface="Arial" panose="020B0604020202020204" pitchFamily="34" charset="0"/>
              </a:rPr>
              <a:t>The last two lines are the poet’s own words and his reflections upon the answers given by the rain. The poet observes that the life of rain is similar to that of a song. A song or poem is creativity at its best. It has the power to calm, heal, rejuvenate, transform and thrill. In the same way, repeated evaporation and condensation purifies the rain. The entire environment gets drenched in the rain, dust particles settle down and there is greenery everywhere which makes the whole Earth beautiful to look at. The poet therefore draws a parallel between rain and music as both have rhythm and ability to thrill. Both of them rejuvenate and beautify life.</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8700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C3ADA-D482-4CFD-B8B6-4F4053AC9027}"/>
              </a:ext>
            </a:extLst>
          </p:cNvPr>
          <p:cNvSpPr>
            <a:spLocks noGrp="1"/>
          </p:cNvSpPr>
          <p:nvPr>
            <p:ph type="title"/>
          </p:nvPr>
        </p:nvSpPr>
        <p:spPr>
          <a:xfrm>
            <a:off x="838200" y="365126"/>
            <a:ext cx="10515600" cy="844550"/>
          </a:xfrm>
        </p:spPr>
        <p:txBody>
          <a:bodyPr/>
          <a:lstStyle/>
          <a:p>
            <a:r>
              <a:rPr lang="en-IN" dirty="0"/>
              <a:t>Poetic Devices</a:t>
            </a:r>
          </a:p>
        </p:txBody>
      </p:sp>
      <p:sp>
        <p:nvSpPr>
          <p:cNvPr id="3" name="Content Placeholder 2">
            <a:extLst>
              <a:ext uri="{FF2B5EF4-FFF2-40B4-BE49-F238E27FC236}">
                <a16:creationId xmlns:a16="http://schemas.microsoft.com/office/drawing/2014/main" id="{090B068B-D7A8-42E4-963C-7C51973D6F9A}"/>
              </a:ext>
            </a:extLst>
          </p:cNvPr>
          <p:cNvSpPr>
            <a:spLocks noGrp="1"/>
          </p:cNvSpPr>
          <p:nvPr>
            <p:ph idx="1"/>
          </p:nvPr>
        </p:nvSpPr>
        <p:spPr>
          <a:xfrm>
            <a:off x="400049" y="1343024"/>
            <a:ext cx="11420475" cy="5149849"/>
          </a:xfrm>
        </p:spPr>
        <p:txBody>
          <a:bodyPr>
            <a:normAutofit/>
          </a:bodyPr>
          <a:lstStyle/>
          <a:p>
            <a:pPr algn="just"/>
            <a:r>
              <a:rPr lang="en-US" b="0" i="0" dirty="0">
                <a:solidFill>
                  <a:srgbClr val="3A3A3A"/>
                </a:solidFill>
                <a:effectLst/>
                <a:latin typeface="ABeeZee"/>
              </a:rPr>
              <a:t>Personification: The rain has been personified as it has been given a voice in the poem.</a:t>
            </a:r>
          </a:p>
          <a:p>
            <a:pPr algn="just"/>
            <a:r>
              <a:rPr lang="en-US" b="0" i="0" dirty="0">
                <a:solidFill>
                  <a:srgbClr val="3A3A3A"/>
                </a:solidFill>
                <a:effectLst/>
                <a:latin typeface="ABeeZee"/>
              </a:rPr>
              <a:t>Metaphor: “I am the Poem of the Earth”. The poet uses a metaphor to compare how the rain leaves the ground to come back to the ground, giving back to it much like a person who leaves its home, only to come back after fulfilling its journey.</a:t>
            </a:r>
          </a:p>
          <a:p>
            <a:pPr algn="just"/>
            <a:r>
              <a:rPr lang="en-US" b="0" i="0" dirty="0">
                <a:solidFill>
                  <a:srgbClr val="3A3A3A"/>
                </a:solidFill>
                <a:effectLst/>
                <a:latin typeface="ABeeZee"/>
              </a:rPr>
              <a:t>Simile: In the last two lines, the poet has drawn a parallel between the rain and the song of a poet.</a:t>
            </a:r>
          </a:p>
          <a:p>
            <a:pPr algn="just"/>
            <a:r>
              <a:rPr lang="en-US" b="0" i="0" dirty="0">
                <a:solidFill>
                  <a:srgbClr val="3A3A3A"/>
                </a:solidFill>
                <a:effectLst/>
                <a:latin typeface="ABeeZee"/>
              </a:rPr>
              <a:t>Hyperbole: ‘Bottomless sea’ is an example of hyperbole. The poet describes sea as bottomless which is an exaggerated statement to bring out the desired effect.</a:t>
            </a:r>
          </a:p>
          <a:p>
            <a:pPr algn="just"/>
            <a:r>
              <a:rPr lang="en-US" b="0" i="0" dirty="0">
                <a:solidFill>
                  <a:srgbClr val="3A3A3A"/>
                </a:solidFill>
                <a:effectLst/>
                <a:latin typeface="ABeeZee"/>
              </a:rPr>
              <a:t>Imagery: In the first line of the poem, ‘Soft-falling shower’ gives the reader an image of gentle rain or drizzle. During the dialogue between the poet and the rain, it creates an image of showers or drops of water falling down from the heavens to Earth and infusing it with greenery, purity and beauty.</a:t>
            </a:r>
          </a:p>
          <a:p>
            <a:pPr algn="just"/>
            <a:endParaRPr lang="en-IN" dirty="0"/>
          </a:p>
        </p:txBody>
      </p:sp>
    </p:spTree>
    <p:extLst>
      <p:ext uri="{BB962C8B-B14F-4D97-AF65-F5344CB8AC3E}">
        <p14:creationId xmlns:p14="http://schemas.microsoft.com/office/powerpoint/2010/main" val="345529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38</TotalTime>
  <Words>860</Words>
  <Application>Microsoft Office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ABeeZee</vt:lpstr>
      <vt:lpstr>Arial</vt:lpstr>
      <vt:lpstr>Gill Sans MT</vt:lpstr>
      <vt:lpstr>Gallery</vt:lpstr>
      <vt:lpstr>The Voice of the Rain</vt:lpstr>
      <vt:lpstr>Author</vt:lpstr>
      <vt:lpstr>Theme</vt:lpstr>
      <vt:lpstr>Vocabulary</vt:lpstr>
      <vt:lpstr>Explanation</vt:lpstr>
      <vt:lpstr>PowerPoint Presentation</vt:lpstr>
      <vt:lpstr>PowerPoint Presentation</vt:lpstr>
      <vt:lpstr>PowerPoint Presentation</vt:lpstr>
      <vt:lpstr>Poetic Devices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Voice of the Rain</dc:title>
  <dc:creator>SK biswal</dc:creator>
  <cp:lastModifiedBy>SK biswal</cp:lastModifiedBy>
  <cp:revision>3</cp:revision>
  <dcterms:created xsi:type="dcterms:W3CDTF">2020-08-22T12:35:51Z</dcterms:created>
  <dcterms:modified xsi:type="dcterms:W3CDTF">2020-08-22T13:14:01Z</dcterms:modified>
</cp:coreProperties>
</file>